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6"/>
  </p:notesMasterIdLst>
  <p:sldIdLst>
    <p:sldId id="256" r:id="rId2"/>
    <p:sldId id="285" r:id="rId3"/>
    <p:sldId id="287" r:id="rId4"/>
    <p:sldId id="289" r:id="rId5"/>
    <p:sldId id="288" r:id="rId6"/>
    <p:sldId id="284" r:id="rId7"/>
    <p:sldId id="258" r:id="rId8"/>
    <p:sldId id="267" r:id="rId9"/>
    <p:sldId id="280" r:id="rId10"/>
    <p:sldId id="281" r:id="rId11"/>
    <p:sldId id="260" r:id="rId12"/>
    <p:sldId id="261" r:id="rId13"/>
    <p:sldId id="263" r:id="rId14"/>
    <p:sldId id="277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454" autoAdjust="0"/>
  </p:normalViewPr>
  <p:slideViewPr>
    <p:cSldViewPr>
      <p:cViewPr varScale="1">
        <p:scale>
          <a:sx n="74" d="100"/>
          <a:sy n="74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D8FB7A-A716-4676-9075-6EA385B86AA6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A3DED-11D1-4072-9944-90791824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8E85-B20E-4321-B041-A61470BC0FC5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12D3-0724-4F3C-BCD6-6A9030AF2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9758F-6103-4A6A-9C8A-6550228E48F1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E57B1-AC14-40E9-BC4E-141653B9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738" y="5013325"/>
            <a:ext cx="46799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31925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339975" y="6602413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chemeClr val="bg1"/>
                </a:solidFill>
                <a:latin typeface="Candara" pitchFamily="34" charset="0"/>
              </a:rPr>
              <a:t>Екатеринбург 2011</a:t>
            </a:r>
          </a:p>
        </p:txBody>
      </p:sp>
      <p:sp>
        <p:nvSpPr>
          <p:cNvPr id="14339" name="Заголовок 6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954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66"/>
                </a:solidFill>
                <a:latin typeface="Arial" charset="0"/>
              </a:rPr>
              <a:t>Дидактические игры</a:t>
            </a:r>
            <a:br>
              <a:rPr lang="ru-RU" sz="4000" b="1" smtClean="0">
                <a:solidFill>
                  <a:srgbClr val="003366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3366"/>
                </a:solidFill>
                <a:latin typeface="Arial" charset="0"/>
              </a:rPr>
              <a:t>для детей с нарушениями речи </a:t>
            </a:r>
            <a:br>
              <a:rPr lang="ru-RU" sz="4000" b="1" smtClean="0">
                <a:solidFill>
                  <a:srgbClr val="003366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3366"/>
                </a:solidFill>
                <a:latin typeface="Arial" charset="0"/>
              </a:rPr>
              <a:t>по теме «</a:t>
            </a:r>
            <a:r>
              <a:rPr lang="ru-RU" sz="4000" b="1" smtClean="0">
                <a:solidFill>
                  <a:srgbClr val="003366"/>
                </a:solidFill>
                <a:latin typeface="Candara" pitchFamily="34" charset="0"/>
              </a:rPr>
              <a:t>По</a:t>
            </a:r>
            <a:r>
              <a:rPr lang="ru-RU" sz="4000" b="1" smtClean="0">
                <a:solidFill>
                  <a:srgbClr val="003366"/>
                </a:solidFill>
                <a:latin typeface="Arial" charset="0"/>
              </a:rPr>
              <a:t>суда»</a:t>
            </a:r>
          </a:p>
        </p:txBody>
      </p:sp>
      <p:sp>
        <p:nvSpPr>
          <p:cNvPr id="14343" name="Rectangle 7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7408862" cy="1649412"/>
          </a:xfrm>
        </p:spPr>
        <p:txBody>
          <a:bodyPr/>
          <a:lstStyle/>
          <a:p>
            <a:endParaRPr lang="ru-RU" sz="2000" smtClean="0">
              <a:latin typeface="Candara" pitchFamily="34" charset="0"/>
            </a:endParaRPr>
          </a:p>
        </p:txBody>
      </p:sp>
      <p:sp>
        <p:nvSpPr>
          <p:cNvPr id="1434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716463" y="5445125"/>
            <a:ext cx="3959225" cy="1079500"/>
          </a:xfrm>
        </p:spPr>
        <p:txBody>
          <a:bodyPr/>
          <a:lstStyle/>
          <a:p>
            <a:pPr algn="ctr"/>
            <a:r>
              <a:rPr lang="ru-RU" sz="1400" smtClean="0">
                <a:latin typeface="Georgia" pitchFamily="18" charset="0"/>
              </a:rPr>
              <a:t>Составила:</a:t>
            </a:r>
          </a:p>
          <a:p>
            <a:pPr algn="ctr"/>
            <a:r>
              <a:rPr lang="ru-RU" sz="1400" smtClean="0">
                <a:latin typeface="Georgia" pitchFamily="18" charset="0"/>
              </a:rPr>
              <a:t>Кокорина Елена Вячеславовна, учитель-логопед МБДОУ «Детский сад № 4 «Радуга»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33600"/>
            <a:ext cx="6985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424862" cy="18716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«Жадина»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smtClean="0">
              <a:latin typeface="Candara" pitchFamily="34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2565400"/>
            <a:ext cx="7408862" cy="3417888"/>
          </a:xfrm>
        </p:spPr>
        <p:txBody>
          <a:bodyPr/>
          <a:lstStyle/>
          <a:p>
            <a:pPr marL="457200" indent="-457200" eaLnBrk="1" hangingPunct="1">
              <a:buFont typeface="Symbol" pitchFamily="18" charset="2"/>
              <a:buNone/>
            </a:pPr>
            <a:r>
              <a:rPr lang="ru-RU" smtClean="0">
                <a:latin typeface="Candara" pitchFamily="34" charset="0"/>
              </a:rPr>
              <a:t>                        </a:t>
            </a:r>
          </a:p>
          <a:p>
            <a:pPr marL="457200" indent="-457200" eaLnBrk="1" hangingPunct="1">
              <a:buFont typeface="Symbol" pitchFamily="18" charset="2"/>
              <a:buNone/>
            </a:pPr>
            <a:endParaRPr lang="ru-RU" smtClean="0">
              <a:solidFill>
                <a:schemeClr val="tx1"/>
              </a:solidFill>
              <a:latin typeface="Candara" pitchFamily="34" charset="0"/>
            </a:endParaRPr>
          </a:p>
          <a:p>
            <a:pPr marL="457200" indent="-457200" eaLnBrk="1" hangingPunct="1"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Candara" pitchFamily="34" charset="0"/>
              </a:rPr>
              <a:t>Моя кастрюля.            Мой стакан.            Моя тарелка.</a:t>
            </a:r>
          </a:p>
          <a:p>
            <a:pPr marL="457200" indent="-457200" eaLnBrk="1" hangingPunct="1"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Candara" pitchFamily="34" charset="0"/>
              </a:rPr>
              <a:t>                  Моё блюдце.                     Моя чашка.</a:t>
            </a:r>
          </a:p>
        </p:txBody>
      </p:sp>
      <p:pic>
        <p:nvPicPr>
          <p:cNvPr id="18437" name="Picture 5" descr="%D0%9A%D0%B0%D1%81%D1%82%D1%80%D1%8E%D0%BB%D1%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572982">
            <a:off x="755650" y="1557338"/>
            <a:ext cx="2232025" cy="1657350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22320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8073">
            <a:off x="6372225" y="1628775"/>
            <a:ext cx="2087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365625"/>
            <a:ext cx="23764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365625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«Без чего?»</a:t>
            </a:r>
          </a:p>
        </p:txBody>
      </p:sp>
      <p:sp>
        <p:nvSpPr>
          <p:cNvPr id="19465" name="Rectangle 9"/>
          <p:cNvSpPr>
            <a:spLocks noGrp="1"/>
          </p:cNvSpPr>
          <p:nvPr>
            <p:ph idx="4294967295"/>
          </p:nvPr>
        </p:nvSpPr>
        <p:spPr>
          <a:xfrm>
            <a:off x="900113" y="2708275"/>
            <a:ext cx="7408862" cy="3451225"/>
          </a:xfrm>
        </p:spPr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1945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0" y="1773238"/>
            <a:ext cx="3627438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smtClean="0">
                <a:latin typeface="Candara" pitchFamily="34" charset="0"/>
              </a:rPr>
              <a:t>  </a:t>
            </a: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617913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2598738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9467" name="Picture 11" descr="12187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7848600" cy="4027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Candara" pitchFamily="34" charset="0"/>
              </a:rPr>
              <a:t> </a:t>
            </a: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«Посчитай и назови»</a:t>
            </a:r>
          </a:p>
        </p:txBody>
      </p:sp>
      <p:sp>
        <p:nvSpPr>
          <p:cNvPr id="20482" name="Rectangle 10"/>
          <p:cNvSpPr>
            <a:spLocks noGrp="1"/>
          </p:cNvSpPr>
          <p:nvPr>
            <p:ph type="body" idx="4294967295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endParaRPr lang="ru-RU" sz="1800" b="1" smtClean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20488" name="Picture 8" descr="59152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8135938" cy="4176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ndara" pitchFamily="34" charset="0"/>
              </a:rPr>
              <a:t> </a:t>
            </a: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«Расскажи-ка»</a:t>
            </a:r>
          </a:p>
        </p:txBody>
      </p:sp>
      <p:sp>
        <p:nvSpPr>
          <p:cNvPr id="21511" name="Rectangle 7"/>
          <p:cNvSpPr>
            <a:spLocks noGrp="1"/>
          </p:cNvSpPr>
          <p:nvPr>
            <p:ph idx="4294967295"/>
          </p:nvPr>
        </p:nvSpPr>
        <p:spPr>
          <a:xfrm>
            <a:off x="900113" y="2708275"/>
            <a:ext cx="7408862" cy="3451225"/>
          </a:xfrm>
        </p:spPr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sp>
        <p:nvSpPr>
          <p:cNvPr id="2150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2674938"/>
            <a:ext cx="3627438" cy="3451225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515" name="Picture 11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920038" cy="429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andara" pitchFamily="34" charset="0"/>
            </a:endParaRPr>
          </a:p>
        </p:txBody>
      </p:sp>
      <p:sp>
        <p:nvSpPr>
          <p:cNvPr id="28674" name="Rectangle 4"/>
          <p:cNvSpPr>
            <a:spLocks noGrp="1"/>
          </p:cNvSpPr>
          <p:nvPr>
            <p:ph type="body" idx="4294967295"/>
          </p:nvPr>
        </p:nvSpPr>
        <p:spPr>
          <a:xfrm>
            <a:off x="871538" y="2674938"/>
            <a:ext cx="7408862" cy="11858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600" b="1" i="1" smtClean="0">
                <a:latin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«Назови одним словом»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sz="3200" smtClean="0">
              <a:solidFill>
                <a:srgbClr val="003366"/>
              </a:solidFill>
              <a:latin typeface="Arial Black" pitchFamily="34" charset="0"/>
            </a:endParaRPr>
          </a:p>
        </p:txBody>
      </p:sp>
      <p:pic>
        <p:nvPicPr>
          <p:cNvPr id="57352" name="Picture 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 rot="20877627">
            <a:off x="323850" y="3860800"/>
            <a:ext cx="1657350" cy="1316038"/>
          </a:xfrm>
          <a:noFill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119152">
            <a:off x="827088" y="1557338"/>
            <a:ext cx="21272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010">
            <a:off x="7019925" y="1916113"/>
            <a:ext cx="13843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068638"/>
            <a:ext cx="1663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42214">
            <a:off x="4959350" y="1385888"/>
            <a:ext cx="17319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82014">
            <a:off x="6659563" y="4076700"/>
            <a:ext cx="16827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8"/>
          <a:srcRect b="24187"/>
          <a:stretch>
            <a:fillRect/>
          </a:stretch>
        </p:blipFill>
        <p:spPr bwMode="auto">
          <a:xfrm rot="-489687">
            <a:off x="4716463" y="4797425"/>
            <a:ext cx="1450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94065">
            <a:off x="2411413" y="4365625"/>
            <a:ext cx="16827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3575" y="2636838"/>
            <a:ext cx="1223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«Четвёртый лишний»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sz="3200" smtClean="0">
              <a:solidFill>
                <a:srgbClr val="003366"/>
              </a:solidFill>
              <a:latin typeface="Arial Black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24878" t="22060" r="8719"/>
          <a:stretch>
            <a:fillRect/>
          </a:stretch>
        </p:blipFill>
        <p:spPr>
          <a:xfrm rot="528248">
            <a:off x="4859338" y="2276475"/>
            <a:ext cx="3241675" cy="2860675"/>
          </a:xfr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5217">
            <a:off x="755650" y="1557338"/>
            <a:ext cx="35179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005263"/>
            <a:ext cx="24257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6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600" smtClean="0">
                <a:solidFill>
                  <a:srgbClr val="003366"/>
                </a:solidFill>
                <a:latin typeface="Arial Black" pitchFamily="34" charset="0"/>
              </a:rPr>
              <a:t>«Назови ласково»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t="24176"/>
          <a:stretch>
            <a:fillRect/>
          </a:stretch>
        </p:blipFill>
        <p:spPr>
          <a:xfrm>
            <a:off x="323850" y="1557338"/>
            <a:ext cx="8424863" cy="4818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«Из чего какой?»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sz="3200" smtClean="0">
              <a:solidFill>
                <a:srgbClr val="003366"/>
              </a:solidFill>
              <a:latin typeface="Arial Black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7920037" cy="471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18488" cy="1441450"/>
          </a:xfrm>
        </p:spPr>
        <p:txBody>
          <a:bodyPr/>
          <a:lstStyle/>
          <a:p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«Помощница»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2000" smtClean="0">
                <a:solidFill>
                  <a:srgbClr val="003366"/>
                </a:solidFill>
                <a:latin typeface="Arial Black" pitchFamily="34" charset="0"/>
              </a:rPr>
              <a:t>Помоги девочке поставить чайную посуду на поднос, столовую – на обеденный стол, а кухонную – в шкафчик.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52229" name="Picture 5" descr="70537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7343775" cy="358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921625" cy="26638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Arial Black" pitchFamily="34" charset="0"/>
              </a:rPr>
              <a:t/>
            </a:r>
            <a:br>
              <a:rPr lang="ru-RU" sz="3600" b="1" i="1" smtClean="0">
                <a:latin typeface="Arial Black" pitchFamily="34" charset="0"/>
              </a:rPr>
            </a:br>
            <a:r>
              <a:rPr lang="ru-RU" sz="3600" b="1" i="1" smtClean="0">
                <a:latin typeface="Arial Black" pitchFamily="34" charset="0"/>
              </a:rPr>
              <a:t/>
            </a:r>
            <a:br>
              <a:rPr lang="ru-RU" sz="3600" b="1" i="1" smtClean="0">
                <a:latin typeface="Arial Black" pitchFamily="34" charset="0"/>
              </a:rPr>
            </a:br>
            <a:r>
              <a:rPr lang="ru-RU" sz="3600" b="1" i="1" smtClean="0">
                <a:latin typeface="Arial Black" pitchFamily="34" charset="0"/>
              </a:rPr>
              <a:t/>
            </a:r>
            <a:br>
              <a:rPr lang="ru-RU" sz="3600" b="1" i="1" smtClean="0">
                <a:latin typeface="Arial Black" pitchFamily="34" charset="0"/>
              </a:rPr>
            </a:br>
            <a:r>
              <a:rPr lang="ru-RU" sz="3600" b="1" i="1" smtClean="0">
                <a:latin typeface="Arial Black" pitchFamily="34" charset="0"/>
              </a:rPr>
              <a:t/>
            </a:r>
            <a:br>
              <a:rPr lang="ru-RU" sz="3600" b="1" i="1" smtClean="0">
                <a:latin typeface="Arial Black" pitchFamily="34" charset="0"/>
              </a:rPr>
            </a:br>
            <a:r>
              <a:rPr lang="ru-RU" sz="3200" b="1" i="1" smtClean="0">
                <a:latin typeface="Arial Black" pitchFamily="34" charset="0"/>
              </a:rPr>
              <a:t/>
            </a:r>
            <a:br>
              <a:rPr lang="ru-RU" sz="3200" b="1" i="1" smtClean="0">
                <a:latin typeface="Arial Black" pitchFamily="34" charset="0"/>
              </a:rPr>
            </a:br>
            <a:r>
              <a:rPr lang="ru-RU" sz="3200" b="1" i="1" smtClean="0">
                <a:latin typeface="Arial Black" pitchFamily="34" charset="0"/>
              </a:rPr>
              <a:t/>
            </a:r>
            <a:br>
              <a:rPr lang="ru-RU" sz="3200" b="1" i="1" smtClean="0">
                <a:latin typeface="Arial Black" pitchFamily="34" charset="0"/>
              </a:rPr>
            </a:br>
            <a:r>
              <a:rPr lang="ru-RU" sz="3200" b="1" smtClean="0">
                <a:solidFill>
                  <a:srgbClr val="003366"/>
                </a:solidFill>
                <a:latin typeface="Arial Black" pitchFamily="34" charset="0"/>
              </a:rPr>
              <a:t>Дидактическая игра</a:t>
            </a:r>
            <a:br>
              <a:rPr lang="ru-RU" sz="3200" b="1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b="1" smtClean="0">
                <a:solidFill>
                  <a:srgbClr val="003366"/>
                </a:solidFill>
                <a:latin typeface="Arial Black" pitchFamily="34" charset="0"/>
              </a:rPr>
              <a:t>«Волшебные слова»</a:t>
            </a:r>
            <a:br>
              <a:rPr lang="ru-RU" sz="3200" b="1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rgbClr val="003366"/>
                </a:solidFill>
                <a:latin typeface="Arial Black" pitchFamily="34" charset="0"/>
              </a:rPr>
              <a:t>Познакомить детей с многозначными словами  и объяснить разницу в значениях этих слов.</a:t>
            </a:r>
            <a:r>
              <a:rPr lang="ru-RU" sz="3200" b="1" i="1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ru-RU" sz="3200" b="1" i="1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b="1" i="1" smtClean="0">
                <a:solidFill>
                  <a:srgbClr val="003366"/>
                </a:solidFill>
                <a:latin typeface="Arial Black" pitchFamily="34" charset="0"/>
              </a:rPr>
              <a:t> </a:t>
            </a:r>
            <a:r>
              <a:rPr lang="ru-RU" sz="3200" b="1" smtClean="0">
                <a:solidFill>
                  <a:srgbClr val="003366"/>
                </a:solidFill>
                <a:latin typeface="Arial Black" pitchFamily="34" charset="0"/>
              </a:rPr>
              <a:t> </a:t>
            </a:r>
            <a:r>
              <a:rPr lang="ru-RU" sz="3200" b="1" i="1" smtClean="0">
                <a:solidFill>
                  <a:srgbClr val="003366"/>
                </a:solidFill>
                <a:latin typeface="Arial Black" pitchFamily="34" charset="0"/>
              </a:rPr>
              <a:t/>
            </a:r>
            <a:br>
              <a:rPr lang="ru-RU" sz="3200" b="1" i="1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4000" smtClean="0">
                <a:latin typeface="Arial Black" pitchFamily="34" charset="0"/>
              </a:rPr>
              <a:t> </a:t>
            </a:r>
          </a:p>
        </p:txBody>
      </p:sp>
      <p:sp>
        <p:nvSpPr>
          <p:cNvPr id="1536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2205038"/>
            <a:ext cx="8424862" cy="43195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5" name="Picture 5" descr="57400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75057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07375" cy="172878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Дидактическая игра 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  <a:t>«Скажи наоборот»</a:t>
            </a:r>
            <a:br>
              <a:rPr lang="ru-RU" sz="3200" smtClean="0">
                <a:solidFill>
                  <a:srgbClr val="003366"/>
                </a:solidFill>
                <a:latin typeface="Arial Black" pitchFamily="34" charset="0"/>
              </a:rPr>
            </a:br>
            <a:endParaRPr lang="ru-RU" sz="3200" smtClean="0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16391" name="Rectangle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>
              <a:latin typeface="Candara" pitchFamily="34" charset="0"/>
            </a:endParaRPr>
          </a:p>
        </p:txBody>
      </p:sp>
      <p:pic>
        <p:nvPicPr>
          <p:cNvPr id="16390" name="Picture 6" descr="72477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9138"/>
            <a:ext cx="7600950" cy="4176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91513" cy="1938337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3366"/>
                </a:solidFill>
                <a:latin typeface="Candara" pitchFamily="34" charset="0"/>
              </a:rPr>
              <a:t> </a:t>
            </a:r>
            <a:r>
              <a:rPr lang="ru-RU" sz="3600" b="1" smtClean="0">
                <a:solidFill>
                  <a:srgbClr val="003366"/>
                </a:solidFill>
                <a:latin typeface="Arial Black" pitchFamily="34" charset="0"/>
              </a:rPr>
              <a:t>Дидактическая игра</a:t>
            </a:r>
            <a:br>
              <a:rPr lang="ru-RU" sz="3600" b="1" smtClean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003366"/>
                </a:solidFill>
                <a:latin typeface="Arial Black" pitchFamily="34" charset="0"/>
              </a:rPr>
              <a:t>«Назови посуду»</a:t>
            </a:r>
            <a:r>
              <a:rPr lang="ru-RU" sz="3600" b="1" i="1" smtClean="0">
                <a:solidFill>
                  <a:srgbClr val="003366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74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403350" y="2708275"/>
            <a:ext cx="3629025" cy="34512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ru-RU" sz="2000" smtClean="0">
              <a:latin typeface="Candara" pitchFamily="34" charset="0"/>
            </a:endParaRPr>
          </a:p>
        </p:txBody>
      </p:sp>
      <p:pic>
        <p:nvPicPr>
          <p:cNvPr id="17415" name="Picture 7" descr="268759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133600"/>
            <a:ext cx="7058025" cy="394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527780b8e33184258cf3d86fc162d6ff25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110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Candara</vt:lpstr>
      <vt:lpstr>Symbol</vt:lpstr>
      <vt:lpstr>Calibri</vt:lpstr>
      <vt:lpstr>Times New Roman</vt:lpstr>
      <vt:lpstr>Georgia</vt:lpstr>
      <vt:lpstr>Arial Black</vt:lpstr>
      <vt:lpstr>Verdana</vt:lpstr>
      <vt:lpstr>Волна</vt:lpstr>
      <vt:lpstr>Дидактические игры для детей с нарушениями речи  по теме «Посуда»</vt:lpstr>
      <vt:lpstr>Дидактическая игра  «Назови одним словом» </vt:lpstr>
      <vt:lpstr>Дидактическая игра  «Четвёртый лишний» </vt:lpstr>
      <vt:lpstr>Дидактическая игра  «Назови ласково»</vt:lpstr>
      <vt:lpstr>Дидактическая игра  «Из чего какой?» </vt:lpstr>
      <vt:lpstr>Дидактическая игра «Помощница» Помоги девочке поставить чайную посуду на поднос, столовую – на обеденный стол, а кухонную – в шкафчик.</vt:lpstr>
      <vt:lpstr>      Дидактическая игра «Волшебные слова» Познакомить детей с многозначными словами  и объяснить разницу в значениях этих слов.     </vt:lpstr>
      <vt:lpstr>Дидактическая игра  «Скажи наоборот» </vt:lpstr>
      <vt:lpstr> Дидактическая игра «Назови посуду» </vt:lpstr>
      <vt:lpstr> Дидактическая игра  «Жадина» </vt:lpstr>
      <vt:lpstr>Дидактическая игра  «Без чего?»</vt:lpstr>
      <vt:lpstr> Дидактическая игра  «Посчитай и назови»</vt:lpstr>
      <vt:lpstr> Дидактическая игра  «Расскажи-ка»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учителя-логопеда</dc:title>
  <dc:creator>Маргарита</dc:creator>
  <cp:lastModifiedBy>User</cp:lastModifiedBy>
  <cp:revision>112</cp:revision>
  <dcterms:created xsi:type="dcterms:W3CDTF">2011-03-13T16:09:10Z</dcterms:created>
  <dcterms:modified xsi:type="dcterms:W3CDTF">2016-12-01T15:09:34Z</dcterms:modified>
</cp:coreProperties>
</file>