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56" r:id="rId2"/>
    <p:sldId id="258" r:id="rId3"/>
    <p:sldId id="267" r:id="rId4"/>
    <p:sldId id="280" r:id="rId5"/>
    <p:sldId id="281" r:id="rId6"/>
    <p:sldId id="260" r:id="rId7"/>
    <p:sldId id="261" r:id="rId8"/>
    <p:sldId id="263" r:id="rId9"/>
    <p:sldId id="282" r:id="rId10"/>
    <p:sldId id="274" r:id="rId11"/>
    <p:sldId id="275" r:id="rId12"/>
    <p:sldId id="262" r:id="rId13"/>
    <p:sldId id="283" r:id="rId14"/>
    <p:sldId id="265" r:id="rId15"/>
    <p:sldId id="277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66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454" autoAdjust="0"/>
  </p:normalViewPr>
  <p:slideViewPr>
    <p:cSldViewPr>
      <p:cViewPr varScale="1">
        <p:scale>
          <a:sx n="74" d="100"/>
          <a:sy n="74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43B8F6-9179-4298-BA7A-5C8909588D50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7EF148-CB0B-4278-B222-411320A1E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B4E4-C8AF-48B8-B761-BE3C49107130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95CAF-5B7E-4B3F-91B7-8D1DFE9C9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7790-DE74-40E0-800E-669589AA8B62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B69D-0AF0-45A8-92E8-F4F00011F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7A75-B62B-4AD9-88A5-79672743101C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2DC01-68FD-4DED-B812-BD70182DC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9B23-06E3-43EF-959B-99D9CF7AB0CA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79D4-9717-4642-BB9B-2E3239CCC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CA83-3E6C-4C8A-A6A1-74CBB25A0993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B9DF-A87E-4A96-A364-41EEF08A79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E60F-CF62-476D-B3B1-CEFCC2EFFFBD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0999-0F81-4A28-A18E-73E40481C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1CC2-61B4-4960-8AAD-5E54FD31FEA5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6E67-11FA-4617-B043-CB3C2F6D0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0BCCC-4FEE-4F8F-AD5E-8A8CFC3179BF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27FFE-A82C-4BDF-991B-865D1B00A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F60A-35D6-490B-9663-073B10410825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ABB6-CD72-4E8D-8C26-9A4F42715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EA33-274B-4698-9322-4528398BC2B9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363A-48D1-4F6F-9005-E1CC4D827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F15E-7AB6-4246-A9B8-031C3748F369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ABA5D-B59D-4E3D-8F11-64CEC8CB8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9B8294-06F7-4D84-BB18-7615ACB88007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EC8C6B-9443-4E7F-8A28-6F9A8B339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1" r:id="rId2"/>
    <p:sldLayoutId id="2147483853" r:id="rId3"/>
    <p:sldLayoutId id="2147483850" r:id="rId4"/>
    <p:sldLayoutId id="2147483849" r:id="rId5"/>
    <p:sldLayoutId id="2147483848" r:id="rId6"/>
    <p:sldLayoutId id="2147483854" r:id="rId7"/>
    <p:sldLayoutId id="2147483855" r:id="rId8"/>
    <p:sldLayoutId id="2147483856" r:id="rId9"/>
    <p:sldLayoutId id="2147483847" r:id="rId10"/>
    <p:sldLayoutId id="214748385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738" y="5013325"/>
            <a:ext cx="46799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431925"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Прямоугольник 5"/>
          <p:cNvSpPr>
            <a:spLocks noChangeArrowheads="1"/>
          </p:cNvSpPr>
          <p:nvPr/>
        </p:nvSpPr>
        <p:spPr bwMode="auto">
          <a:xfrm>
            <a:off x="2339975" y="6602413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chemeClr val="bg1"/>
                </a:solidFill>
                <a:latin typeface="Candara" pitchFamily="34" charset="0"/>
              </a:rPr>
              <a:t>Екатеринбург 2011</a:t>
            </a:r>
          </a:p>
        </p:txBody>
      </p:sp>
      <p:sp>
        <p:nvSpPr>
          <p:cNvPr id="14339" name="Заголовок 6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7991475" cy="2592387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rial Black" pitchFamily="34" charset="0"/>
              </a:rPr>
              <a:t>Здоровьесберегающие технологии на логопедических занятиях</a:t>
            </a:r>
            <a:br>
              <a:rPr lang="ru-RU" sz="4000" smtClean="0">
                <a:latin typeface="Arial Black" pitchFamily="34" charset="0"/>
              </a:rPr>
            </a:br>
            <a:endParaRPr lang="ru-RU" sz="4000" smtClean="0">
              <a:latin typeface="Arial Black" pitchFamily="34" charset="0"/>
            </a:endParaRPr>
          </a:p>
        </p:txBody>
      </p:sp>
      <p:pic>
        <p:nvPicPr>
          <p:cNvPr id="14340" name="Picture 7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429000"/>
            <a:ext cx="53292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3366"/>
                </a:solidFill>
              </a:rPr>
              <a:t>Подготовка детей к обучению грамоте</a:t>
            </a:r>
            <a:r>
              <a:rPr lang="ru-RU" smtClean="0"/>
              <a:t> </a:t>
            </a:r>
          </a:p>
        </p:txBody>
      </p:sp>
      <p:sp>
        <p:nvSpPr>
          <p:cNvPr id="23554" name="Rectangle 4"/>
          <p:cNvSpPr>
            <a:spLocks noGrp="1"/>
          </p:cNvSpPr>
          <p:nvPr>
            <p:ph type="body" idx="4294967295"/>
          </p:nvPr>
        </p:nvSpPr>
        <p:spPr>
          <a:xfrm>
            <a:off x="871538" y="2060575"/>
            <a:ext cx="7408862" cy="4065588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</a:rPr>
              <a:t>Ребёнок должен уметь: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различать между собой любые звуки речи, как гласные и согласные, выделять любые звуки из состава слова;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членить слова на слоги, а слоги на звуки;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объединять слоги и звуки в слова; определять последовательность звуков в слове;</a:t>
            </a:r>
          </a:p>
          <a:p>
            <a:pPr eaLnBrk="1" hangingPunct="1"/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членить предложения на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66"/>
                </a:solidFill>
              </a:rPr>
              <a:t>Подготовка детей к обучению грамоте</a:t>
            </a:r>
          </a:p>
        </p:txBody>
      </p:sp>
      <p:sp>
        <p:nvSpPr>
          <p:cNvPr id="24578" name="Содержимое 5"/>
          <p:cNvSpPr>
            <a:spLocks noGrp="1"/>
          </p:cNvSpPr>
          <p:nvPr>
            <p:ph idx="1"/>
          </p:nvPr>
        </p:nvSpPr>
        <p:spPr>
          <a:xfrm>
            <a:off x="971550" y="2636838"/>
            <a:ext cx="7408863" cy="34512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Упражнения в анализе и синтезе звукового состава слова.</a:t>
            </a: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  <a:latin typeface="Times New Roman" pitchFamily="18" charset="0"/>
              </a:rPr>
              <a:t>Упражнения, направленные на расширение и уточнение словаря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4579" name="Picture 9" descr="hello_html_66adc7b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357563"/>
            <a:ext cx="17272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zvuki-150x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14166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igri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5157788"/>
            <a:ext cx="14414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424862" cy="12954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3366"/>
                </a:solidFill>
              </a:rPr>
              <a:t>Подготовка детей к обучению грамоте</a:t>
            </a:r>
          </a:p>
        </p:txBody>
      </p:sp>
      <p:sp>
        <p:nvSpPr>
          <p:cNvPr id="25602" name="Содержимое 5"/>
          <p:cNvSpPr>
            <a:spLocks noGrp="1"/>
          </p:cNvSpPr>
          <p:nvPr>
            <p:ph idx="1"/>
          </p:nvPr>
        </p:nvSpPr>
        <p:spPr>
          <a:xfrm>
            <a:off x="971550" y="1773238"/>
            <a:ext cx="7408863" cy="43148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b="1" i="1" smtClean="0">
                <a:solidFill>
                  <a:schemeClr val="tx1"/>
                </a:solidFill>
                <a:latin typeface="Times New Roman" pitchFamily="18" charset="0"/>
              </a:rPr>
              <a:t>Использование игр и игровых приёмов</a:t>
            </a:r>
          </a:p>
          <a:p>
            <a:pPr algn="ctr" eaLnBrk="1" hangingPunct="1">
              <a:lnSpc>
                <a:spcPct val="90000"/>
              </a:lnSpc>
            </a:pPr>
            <a:endParaRPr lang="ru-RU" i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5603" name="Picture 8" descr="1278db31eab72505bcc0ef43d42530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36838"/>
            <a:ext cx="52959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003366"/>
                </a:solidFill>
              </a:rPr>
              <a:t>Подготовка детей к обучению грамоте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 descr="DSCN07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133600"/>
            <a:ext cx="7273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Содержимое 4"/>
          <p:cNvSpPr>
            <a:spLocks noGrp="1"/>
          </p:cNvSpPr>
          <p:nvPr>
            <p:ph idx="1"/>
          </p:nvPr>
        </p:nvSpPr>
        <p:spPr>
          <a:xfrm>
            <a:off x="684213" y="1341438"/>
            <a:ext cx="8027987" cy="36718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7" descr="kinder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8486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Rectangle 4"/>
          <p:cNvSpPr>
            <a:spLocks noGrp="1"/>
          </p:cNvSpPr>
          <p:nvPr>
            <p:ph type="body" idx="4294967295"/>
          </p:nvPr>
        </p:nvSpPr>
        <p:spPr>
          <a:xfrm>
            <a:off x="871538" y="2674938"/>
            <a:ext cx="7408862" cy="11858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3600" b="1" i="1" smtClean="0">
                <a:latin typeface="Verdana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1944687"/>
          </a:xfrm>
        </p:spPr>
        <p:txBody>
          <a:bodyPr/>
          <a:lstStyle/>
          <a:p>
            <a:pPr eaLnBrk="1" hangingPunct="1"/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600" b="1" i="1" smtClean="0"/>
              <a:t/>
            </a:r>
            <a:br>
              <a:rPr lang="ru-RU" sz="36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/>
              <a:t/>
            </a:r>
            <a:br>
              <a:rPr lang="ru-RU" sz="3200" b="1" i="1" smtClean="0"/>
            </a:br>
            <a:r>
              <a:rPr lang="ru-RU" sz="3200" b="1" i="1" smtClean="0">
                <a:solidFill>
                  <a:srgbClr val="003366"/>
                </a:solidFill>
              </a:rPr>
              <a:t>Всесторонняя подготовка детей к школе – одна из задач детского сада. </a:t>
            </a:r>
            <a:r>
              <a:rPr lang="ru-RU" sz="3200" b="1" smtClean="0">
                <a:solidFill>
                  <a:srgbClr val="003366"/>
                </a:solidFill>
              </a:rPr>
              <a:t> </a:t>
            </a:r>
            <a:r>
              <a:rPr lang="ru-RU" sz="3200" b="1" i="1" smtClean="0">
                <a:solidFill>
                  <a:srgbClr val="003366"/>
                </a:solidFill>
              </a:rPr>
              <a:t/>
            </a:r>
            <a:br>
              <a:rPr lang="ru-RU" sz="3200" b="1" i="1" smtClean="0">
                <a:solidFill>
                  <a:srgbClr val="003366"/>
                </a:solidFill>
              </a:rPr>
            </a:br>
            <a:r>
              <a:rPr lang="ru-RU" sz="4000" smtClean="0"/>
              <a:t> </a:t>
            </a:r>
          </a:p>
        </p:txBody>
      </p:sp>
      <p:sp>
        <p:nvSpPr>
          <p:cNvPr id="1536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2133600"/>
            <a:ext cx="8424862" cy="431958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3" name="Picture 5" descr="1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36838"/>
            <a:ext cx="633730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900113" y="404813"/>
            <a:ext cx="8243887" cy="15843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rgbClr val="002060"/>
                </a:solidFill>
              </a:rPr>
              <a:t/>
            </a:r>
            <a:br>
              <a:rPr lang="ru-RU" sz="2800" b="1" i="1" smtClean="0">
                <a:solidFill>
                  <a:srgbClr val="002060"/>
                </a:solidFill>
              </a:rPr>
            </a:br>
            <a:r>
              <a:rPr lang="ru-RU" sz="2800" b="1" i="1" smtClean="0">
                <a:solidFill>
                  <a:srgbClr val="002060"/>
                </a:solidFill>
              </a:rPr>
              <a:t>Если  ребенок с   трудом осваивал материал по грамоте - трудности при обучении чтению и письму в школе</a:t>
            </a:r>
          </a:p>
        </p:txBody>
      </p:sp>
      <p:sp>
        <p:nvSpPr>
          <p:cNvPr id="16386" name="Содержимое 4"/>
          <p:cNvSpPr>
            <a:spLocks noGrp="1"/>
          </p:cNvSpPr>
          <p:nvPr>
            <p:ph idx="1"/>
          </p:nvPr>
        </p:nvSpPr>
        <p:spPr>
          <a:xfrm>
            <a:off x="468313" y="1196975"/>
            <a:ext cx="8424862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16387" name="Picture 5" descr="35708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92375"/>
            <a:ext cx="61214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91513" cy="1938337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3366"/>
                </a:solidFill>
              </a:rPr>
              <a:t>Для успешного овладения процессами чтения и письма необходимо комплексное развитие всех сторон речи</a:t>
            </a:r>
          </a:p>
        </p:txBody>
      </p:sp>
      <p:sp>
        <p:nvSpPr>
          <p:cNvPr id="174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</a:pPr>
            <a:endParaRPr lang="ru-RU" sz="2000" smtClean="0"/>
          </a:p>
        </p:txBody>
      </p:sp>
      <p:pic>
        <p:nvPicPr>
          <p:cNvPr id="17411" name="Picture 7" descr="DSCN0712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1138237">
            <a:off x="611188" y="2565400"/>
            <a:ext cx="3384550" cy="3197225"/>
          </a:xfrm>
        </p:spPr>
      </p:pic>
      <p:pic>
        <p:nvPicPr>
          <p:cNvPr id="17412" name="Picture 8" descr="DSCN0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1122">
            <a:off x="5076825" y="2924175"/>
            <a:ext cx="36718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577975"/>
          </a:xfrm>
        </p:spPr>
        <p:txBody>
          <a:bodyPr/>
          <a:lstStyle/>
          <a:p>
            <a:pPr eaLnBrk="1" hangingPunct="1"/>
            <a:r>
              <a:rPr lang="ru-RU" sz="3200" b="1" u="sng" smtClean="0">
                <a:solidFill>
                  <a:srgbClr val="003366"/>
                </a:solidFill>
              </a:rPr>
              <a:t>Методика подготовки к обучению грамоте:</a:t>
            </a:r>
            <a:r>
              <a:rPr lang="ru-RU" smtClean="0"/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871538" y="2708275"/>
            <a:ext cx="7408862" cy="3417888"/>
          </a:xfrm>
        </p:spPr>
        <p:txBody>
          <a:bodyPr/>
          <a:lstStyle/>
          <a:p>
            <a:pPr marL="457200" indent="-457200" eaLnBrk="1" hangingPunct="1"/>
            <a:r>
              <a:rPr lang="ru-RU" b="1" i="1" smtClean="0"/>
              <a:t>Формирование фонематического слуха и восприятия</a:t>
            </a:r>
            <a:r>
              <a:rPr lang="ru-RU" b="1" smtClean="0"/>
              <a:t> </a:t>
            </a:r>
            <a:r>
              <a:rPr lang="ru-RU" smtClean="0"/>
              <a:t> </a:t>
            </a:r>
          </a:p>
          <a:p>
            <a:pPr marL="457200" indent="-457200" eaLnBrk="1" hangingPunct="1"/>
            <a:r>
              <a:rPr lang="ru-RU" b="1" i="1" smtClean="0"/>
              <a:t>Формирование зрительно-пространственной ориентировки</a:t>
            </a:r>
            <a:r>
              <a:rPr lang="ru-RU" smtClean="0"/>
              <a:t> </a:t>
            </a:r>
          </a:p>
          <a:p>
            <a:pPr marL="457200" indent="-457200" eaLnBrk="1" hangingPunct="1"/>
            <a:r>
              <a:rPr lang="ru-RU" b="1" i="1" smtClean="0"/>
              <a:t>Формирование мелкой моторики и координации движений пальцев рук</a:t>
            </a:r>
            <a:r>
              <a:rPr lang="ru-RU" b="1" smtClean="0"/>
              <a:t> </a:t>
            </a:r>
            <a:r>
              <a:rPr lang="ru-RU" smtClean="0"/>
              <a:t> </a:t>
            </a:r>
          </a:p>
          <a:p>
            <a:pPr marL="457200" indent="-457200" eaLnBrk="1" hangingPunct="1"/>
            <a:r>
              <a:rPr lang="ru-RU" b="1" i="1" smtClean="0"/>
              <a:t>Формирование графических навыков</a:t>
            </a:r>
            <a:r>
              <a:rPr lang="ru-RU" smtClean="0"/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>
          <a:xfrm>
            <a:off x="539750" y="338138"/>
            <a:ext cx="8147050" cy="1577975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3366"/>
                </a:solidFill>
              </a:rPr>
              <a:t>Формирование фонематического слуха и восприятия</a:t>
            </a:r>
            <a:r>
              <a:rPr lang="ru-RU" sz="4000" b="1" smtClean="0"/>
              <a:t> 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9458" name="Rectangle 6"/>
          <p:cNvSpPr>
            <a:spLocks noGrp="1"/>
          </p:cNvSpPr>
          <p:nvPr>
            <p:ph type="body" sz="half" idx="4294967295"/>
          </p:nvPr>
        </p:nvSpPr>
        <p:spPr>
          <a:xfrm>
            <a:off x="871538" y="1773238"/>
            <a:ext cx="3627437" cy="4352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600" b="1" u="sng" smtClean="0">
                <a:latin typeface="Times New Roman" pitchFamily="18" charset="0"/>
              </a:rPr>
              <a:t>Дифференциация смешиваемых звуков: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</a:rPr>
              <a:t>Хлопнуть в ладоши, если услышишь заданный звук.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</a:rPr>
              <a:t>Подарить подарки Змее и Насосу (дифференциация ш – с).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</a:rPr>
              <a:t>Подарить подарки Жуку и Змее (дифференциация ж – ш).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</a:rPr>
              <a:t>По сюжетной картине назвать все слова с заданным звуком.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</a:rPr>
              <a:t>Придумать слова, начинающиеся на определенный звук.</a:t>
            </a:r>
          </a:p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u="sng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600" smtClean="0"/>
              <a:t>  </a:t>
            </a:r>
          </a:p>
        </p:txBody>
      </p:sp>
      <p:sp>
        <p:nvSpPr>
          <p:cNvPr id="19459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3438" y="1773238"/>
            <a:ext cx="3629025" cy="43862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ru-RU" sz="1600" b="1" u="sng" smtClean="0">
                <a:latin typeface="Times New Roman" pitchFamily="18" charset="0"/>
              </a:rPr>
              <a:t>Развитие фонематического анализа и синтеза</a:t>
            </a:r>
            <a:r>
              <a:rPr lang="ru-RU" sz="1600" u="sng" smtClean="0">
                <a:latin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</a:rPr>
              <a:t>Дидактическая игра «Поезд». 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Times New Roman" pitchFamily="18" charset="0"/>
              </a:rPr>
              <a:t>Дидактическая игра «Первый звук потерялся».  </a:t>
            </a:r>
          </a:p>
          <a:p>
            <a:pPr eaLnBrk="1" hangingPunct="1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3617913" y="32464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 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2598738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9462" name="Picture 4" descr="http://elochka16.caduk.ru/images/55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565400"/>
            <a:ext cx="26638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school33.edusite.ru/images/01_10_12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797425"/>
            <a:ext cx="2663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/>
              <a:t>Формирование зрительно-пространственной ориентировки</a:t>
            </a:r>
            <a:r>
              <a:rPr lang="ru-RU" sz="4000" smtClean="0"/>
              <a:t> </a:t>
            </a:r>
          </a:p>
        </p:txBody>
      </p:sp>
      <p:sp>
        <p:nvSpPr>
          <p:cNvPr id="20482" name="Rectangle 10"/>
          <p:cNvSpPr>
            <a:spLocks noGrp="1"/>
          </p:cNvSpPr>
          <p:nvPr>
            <p:ph type="body" idx="4294967295"/>
          </p:nvPr>
        </p:nvSpPr>
        <p:spPr>
          <a:xfrm>
            <a:off x="871538" y="1989138"/>
            <a:ext cx="7408862" cy="4137025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ru-RU" b="1" u="sng" smtClean="0">
                <a:solidFill>
                  <a:schemeClr val="tx1"/>
                </a:solidFill>
              </a:rPr>
              <a:t>Упражнения:</a:t>
            </a: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</a:rPr>
              <a:t>«Покажи, какой рукой ты ешь, рисуешь»</a:t>
            </a: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</a:rPr>
              <a:t>«Покажи правую (левую) руку, ногу, ухо, глаз»</a:t>
            </a: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</a:rPr>
              <a:t>«Покажи игрушку правой (левой) рукой»</a:t>
            </a:r>
          </a:p>
          <a:p>
            <a:pPr eaLnBrk="1" hangingPunct="1">
              <a:buFont typeface="Symbol" pitchFamily="18" charset="2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eaLnBrk="1" hangingPunct="1">
              <a:buFont typeface="Symbol" pitchFamily="18" charset="2"/>
              <a:buNone/>
            </a:pPr>
            <a:endParaRPr lang="ru-RU" sz="1800" b="1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</a:rPr>
              <a:t>«Посади бабочку на цветок справа (слева) от себя»</a:t>
            </a:r>
          </a:p>
          <a:p>
            <a:pPr eaLnBrk="1" hangingPunct="1"/>
            <a:r>
              <a:rPr lang="ru-RU" sz="1800" b="1" smtClean="0">
                <a:solidFill>
                  <a:schemeClr val="tx1"/>
                </a:solidFill>
              </a:rPr>
              <a:t>«Сядет тот, кто назовет предмет справа (слева) от себя»</a:t>
            </a:r>
          </a:p>
          <a:p>
            <a:pPr eaLnBrk="1" hangingPunct="1">
              <a:buFont typeface="Symbol" pitchFamily="18" charset="2"/>
              <a:buNone/>
            </a:pPr>
            <a:r>
              <a:rPr lang="ru-RU" sz="1800" b="1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0483" name="Picture 12" descr="kak-podgotovit-rebenka-k-shkole-250x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00344">
            <a:off x="6011863" y="2276475"/>
            <a:ext cx="2700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imgh11268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797425"/>
            <a:ext cx="13906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6" descr="94558543_large_vpravovlevovverxvniz05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4868863"/>
            <a:ext cx="13350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3366"/>
                </a:solidFill>
              </a:rPr>
              <a:t>Формирование мелкой моторики и координации движений пальцев рук</a:t>
            </a:r>
            <a:r>
              <a:rPr lang="ru-RU" sz="3200" b="1" smtClean="0">
                <a:solidFill>
                  <a:srgbClr val="003366"/>
                </a:solidFill>
              </a:rPr>
              <a:t> </a:t>
            </a:r>
            <a:r>
              <a:rPr lang="ru-RU" smtClean="0"/>
              <a:t> </a:t>
            </a:r>
          </a:p>
        </p:txBody>
      </p:sp>
      <p:sp>
        <p:nvSpPr>
          <p:cNvPr id="2150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«Ручки греем»</a:t>
            </a:r>
          </a:p>
          <a:p>
            <a:pPr algn="ctr" eaLnBrk="1" hangingPunct="1">
              <a:buFont typeface="Symbol" pitchFamily="18" charset="2"/>
              <a:buNone/>
            </a:pPr>
            <a:endParaRPr lang="ru-RU" sz="20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0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pPr algn="ctr" eaLnBrk="1" hangingPunct="1">
              <a:buFont typeface="Symbol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«Стряпаем»</a:t>
            </a:r>
          </a:p>
        </p:txBody>
      </p:sp>
      <p:pic>
        <p:nvPicPr>
          <p:cNvPr id="21508" name="Picture 9" descr="detsad-22311-13942715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4656">
            <a:off x="5292725" y="3789363"/>
            <a:ext cx="32400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p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3679">
            <a:off x="1116013" y="3644900"/>
            <a:ext cx="2879725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003366"/>
                </a:solidFill>
              </a:rPr>
              <a:t>Формирование графических навыков</a:t>
            </a:r>
            <a:r>
              <a:rPr lang="ru-RU" sz="4000" smtClean="0">
                <a:solidFill>
                  <a:srgbClr val="003366"/>
                </a:solidFill>
              </a:rPr>
              <a:t> </a:t>
            </a:r>
            <a:r>
              <a:rPr lang="ru-RU" sz="4000" smtClean="0"/>
              <a:t>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5" descr="95949_shutterstock_65066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76475"/>
            <a:ext cx="64071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527780b8e33184258cf3d86fc162d6ff258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1358</TotalTime>
  <Words>267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Candara</vt:lpstr>
      <vt:lpstr>Symbol</vt:lpstr>
      <vt:lpstr>Calibri</vt:lpstr>
      <vt:lpstr>Times New Roman</vt:lpstr>
      <vt:lpstr>Arial Black</vt:lpstr>
      <vt:lpstr>Verdana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Здоровьесберегающие технологии на логопедических занятиях </vt:lpstr>
      <vt:lpstr>        Всесторонняя подготовка детей к школе – одна из задач детского сада.    </vt:lpstr>
      <vt:lpstr> Если  ребенок с   трудом осваивал материал по грамоте - трудности при обучении чтению и письму в школе</vt:lpstr>
      <vt:lpstr>Для успешного овладения процессами чтения и письма необходимо комплексное развитие всех сторон речи</vt:lpstr>
      <vt:lpstr>Методика подготовки к обучению грамоте: </vt:lpstr>
      <vt:lpstr>Формирование фонематического слуха и восприятия   </vt:lpstr>
      <vt:lpstr>Формирование зрительно-пространственной ориентировки </vt:lpstr>
      <vt:lpstr>Формирование мелкой моторики и координации движений пальцев рук  </vt:lpstr>
      <vt:lpstr>Формирование графических навыков  </vt:lpstr>
      <vt:lpstr>Подготовка детей к обучению грамоте </vt:lpstr>
      <vt:lpstr>Подготовка детей к обучению грамоте</vt:lpstr>
      <vt:lpstr>Подготовка детей к обучению грамоте</vt:lpstr>
      <vt:lpstr>Подготовка детей к обучению грамоте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учителя-логопеда</dc:title>
  <dc:creator>Маргарита</dc:creator>
  <cp:lastModifiedBy>Windows User</cp:lastModifiedBy>
  <cp:revision>107</cp:revision>
  <dcterms:created xsi:type="dcterms:W3CDTF">2011-03-13T16:09:10Z</dcterms:created>
  <dcterms:modified xsi:type="dcterms:W3CDTF">2017-10-23T18:12:08Z</dcterms:modified>
</cp:coreProperties>
</file>